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74" autoAdjust="0"/>
    <p:restoredTop sz="94660"/>
  </p:normalViewPr>
  <p:slideViewPr>
    <p:cSldViewPr snapToGrid="0">
      <p:cViewPr varScale="1">
        <p:scale>
          <a:sx n="57" d="100"/>
          <a:sy n="57" d="100"/>
        </p:scale>
        <p:origin x="26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6"/>
            <a:ext cx="5829300" cy="3183467"/>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802718"/>
            <a:ext cx="5143500" cy="2207684"/>
          </a:xfrm>
        </p:spPr>
        <p:txBody>
          <a:bodyPr/>
          <a:lstStyle>
            <a:lvl1pPr marL="0" indent="0" algn="ctr">
              <a:buNone/>
              <a:defRPr sz="1800"/>
            </a:lvl1pPr>
            <a:lvl2pPr marL="342891" indent="0" algn="ctr">
              <a:buNone/>
              <a:defRPr sz="1500"/>
            </a:lvl2pPr>
            <a:lvl3pPr marL="685784" indent="0" algn="ctr">
              <a:buNone/>
              <a:defRPr sz="1350"/>
            </a:lvl3pPr>
            <a:lvl4pPr marL="1028675" indent="0" algn="ctr">
              <a:buNone/>
              <a:defRPr sz="1200"/>
            </a:lvl4pPr>
            <a:lvl5pPr marL="1371568" indent="0" algn="ctr">
              <a:buNone/>
              <a:defRPr sz="1200"/>
            </a:lvl5pPr>
            <a:lvl6pPr marL="1714459" indent="0" algn="ctr">
              <a:buNone/>
              <a:defRPr sz="1200"/>
            </a:lvl6pPr>
            <a:lvl7pPr marL="2057352" indent="0" algn="ctr">
              <a:buNone/>
              <a:defRPr sz="1200"/>
            </a:lvl7pPr>
            <a:lvl8pPr marL="2400243" indent="0" algn="ctr">
              <a:buNone/>
              <a:defRPr sz="1200"/>
            </a:lvl8pPr>
            <a:lvl9pPr marL="2743135"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423713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4144630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6"/>
            <a:ext cx="1478756" cy="77491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86836"/>
            <a:ext cx="4350544" cy="77491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270481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105534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0" y="2279655"/>
            <a:ext cx="5915025" cy="3803649"/>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20" y="6119288"/>
            <a:ext cx="5915025" cy="2000248"/>
          </a:xfrm>
        </p:spPr>
        <p:txBody>
          <a:bodyPr/>
          <a:lstStyle>
            <a:lvl1pPr marL="0" indent="0">
              <a:buNone/>
              <a:defRPr sz="1800">
                <a:solidFill>
                  <a:schemeClr val="tx1"/>
                </a:solidFill>
              </a:defRPr>
            </a:lvl1pPr>
            <a:lvl2pPr marL="342891"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8" indent="0">
              <a:buNone/>
              <a:defRPr sz="1200">
                <a:solidFill>
                  <a:schemeClr val="tx1">
                    <a:tint val="75000"/>
                  </a:schemeClr>
                </a:solidFill>
              </a:defRPr>
            </a:lvl5pPr>
            <a:lvl6pPr marL="1714459" indent="0">
              <a:buNone/>
              <a:defRPr sz="1200">
                <a:solidFill>
                  <a:schemeClr val="tx1">
                    <a:tint val="75000"/>
                  </a:schemeClr>
                </a:solidFill>
              </a:defRPr>
            </a:lvl6pPr>
            <a:lvl7pPr marL="2057352" indent="0">
              <a:buNone/>
              <a:defRPr sz="1200">
                <a:solidFill>
                  <a:schemeClr val="tx1">
                    <a:tint val="75000"/>
                  </a:schemeClr>
                </a:solidFill>
              </a:defRPr>
            </a:lvl7pPr>
            <a:lvl8pPr marL="2400243" indent="0">
              <a:buNone/>
              <a:defRPr sz="1200">
                <a:solidFill>
                  <a:schemeClr val="tx1">
                    <a:tint val="75000"/>
                  </a:schemeClr>
                </a:solidFill>
              </a:defRPr>
            </a:lvl8pPr>
            <a:lvl9pPr marL="2743135"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67749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434168"/>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434168"/>
            <a:ext cx="2914650" cy="5801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245995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5" y="486838"/>
            <a:ext cx="5915025" cy="176741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91" indent="0">
              <a:buNone/>
              <a:defRPr sz="1500" b="1"/>
            </a:lvl2pPr>
            <a:lvl3pPr marL="685784" indent="0">
              <a:buNone/>
              <a:defRPr sz="1350" b="1"/>
            </a:lvl3pPr>
            <a:lvl4pPr marL="1028675" indent="0">
              <a:buNone/>
              <a:defRPr sz="1200" b="1"/>
            </a:lvl4pPr>
            <a:lvl5pPr marL="1371568" indent="0">
              <a:buNone/>
              <a:defRPr sz="1200" b="1"/>
            </a:lvl5pPr>
            <a:lvl6pPr marL="1714459" indent="0">
              <a:buNone/>
              <a:defRPr sz="1200" b="1"/>
            </a:lvl6pPr>
            <a:lvl7pPr marL="2057352" indent="0">
              <a:buNone/>
              <a:defRPr sz="1200" b="1"/>
            </a:lvl7pPr>
            <a:lvl8pPr marL="2400243" indent="0">
              <a:buNone/>
              <a:defRPr sz="1200" b="1"/>
            </a:lvl8pPr>
            <a:lvl9pPr marL="2743135"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7" y="2241552"/>
            <a:ext cx="2915543" cy="1098549"/>
          </a:xfrm>
        </p:spPr>
        <p:txBody>
          <a:bodyPr anchor="b"/>
          <a:lstStyle>
            <a:lvl1pPr marL="0" indent="0">
              <a:buNone/>
              <a:defRPr sz="1800" b="1"/>
            </a:lvl1pPr>
            <a:lvl2pPr marL="342891" indent="0">
              <a:buNone/>
              <a:defRPr sz="1500" b="1"/>
            </a:lvl2pPr>
            <a:lvl3pPr marL="685784" indent="0">
              <a:buNone/>
              <a:defRPr sz="1350" b="1"/>
            </a:lvl3pPr>
            <a:lvl4pPr marL="1028675" indent="0">
              <a:buNone/>
              <a:defRPr sz="1200" b="1"/>
            </a:lvl4pPr>
            <a:lvl5pPr marL="1371568" indent="0">
              <a:buNone/>
              <a:defRPr sz="1200" b="1"/>
            </a:lvl5pPr>
            <a:lvl6pPr marL="1714459" indent="0">
              <a:buNone/>
              <a:defRPr sz="1200" b="1"/>
            </a:lvl6pPr>
            <a:lvl7pPr marL="2057352" indent="0">
              <a:buNone/>
              <a:defRPr sz="1200" b="1"/>
            </a:lvl7pPr>
            <a:lvl8pPr marL="2400243" indent="0">
              <a:buNone/>
              <a:defRPr sz="1200" b="1"/>
            </a:lvl8pPr>
            <a:lvl9pPr marL="2743135"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7" y="3340100"/>
            <a:ext cx="2915543" cy="49127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218253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302016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71530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7"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743203"/>
            <a:ext cx="2211884" cy="5082117"/>
          </a:xfrm>
        </p:spPr>
        <p:txBody>
          <a:bodyPr/>
          <a:lstStyle>
            <a:lvl1pPr marL="0" indent="0">
              <a:buNone/>
              <a:defRPr sz="1200"/>
            </a:lvl1pPr>
            <a:lvl2pPr marL="342891" indent="0">
              <a:buNone/>
              <a:defRPr sz="1050"/>
            </a:lvl2pPr>
            <a:lvl3pPr marL="685784" indent="0">
              <a:buNone/>
              <a:defRPr sz="900"/>
            </a:lvl3pPr>
            <a:lvl4pPr marL="1028675" indent="0">
              <a:buNone/>
              <a:defRPr sz="750"/>
            </a:lvl4pPr>
            <a:lvl5pPr marL="1371568" indent="0">
              <a:buNone/>
              <a:defRPr sz="750"/>
            </a:lvl5pPr>
            <a:lvl6pPr marL="1714459" indent="0">
              <a:buNone/>
              <a:defRPr sz="750"/>
            </a:lvl6pPr>
            <a:lvl7pPr marL="2057352" indent="0">
              <a:buNone/>
              <a:defRPr sz="750"/>
            </a:lvl7pPr>
            <a:lvl8pPr marL="2400243" indent="0">
              <a:buNone/>
              <a:defRPr sz="750"/>
            </a:lvl8pPr>
            <a:lvl9pPr marL="2743135"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85326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7" y="1316571"/>
            <a:ext cx="3471863" cy="6498167"/>
          </a:xfrm>
        </p:spPr>
        <p:txBody>
          <a:bodyPr anchor="t"/>
          <a:lstStyle>
            <a:lvl1pPr marL="0" indent="0">
              <a:buNone/>
              <a:defRPr sz="2400"/>
            </a:lvl1pPr>
            <a:lvl2pPr marL="342891" indent="0">
              <a:buNone/>
              <a:defRPr sz="2100"/>
            </a:lvl2pPr>
            <a:lvl3pPr marL="685784" indent="0">
              <a:buNone/>
              <a:defRPr sz="1800"/>
            </a:lvl3pPr>
            <a:lvl4pPr marL="1028675" indent="0">
              <a:buNone/>
              <a:defRPr sz="1500"/>
            </a:lvl4pPr>
            <a:lvl5pPr marL="1371568" indent="0">
              <a:buNone/>
              <a:defRPr sz="1500"/>
            </a:lvl5pPr>
            <a:lvl6pPr marL="1714459" indent="0">
              <a:buNone/>
              <a:defRPr sz="1500"/>
            </a:lvl6pPr>
            <a:lvl7pPr marL="2057352" indent="0">
              <a:buNone/>
              <a:defRPr sz="1500"/>
            </a:lvl7pPr>
            <a:lvl8pPr marL="2400243" indent="0">
              <a:buNone/>
              <a:defRPr sz="1500"/>
            </a:lvl8pPr>
            <a:lvl9pPr marL="2743135"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743203"/>
            <a:ext cx="2211884" cy="5082117"/>
          </a:xfrm>
        </p:spPr>
        <p:txBody>
          <a:bodyPr/>
          <a:lstStyle>
            <a:lvl1pPr marL="0" indent="0">
              <a:buNone/>
              <a:defRPr sz="1200"/>
            </a:lvl1pPr>
            <a:lvl2pPr marL="342891" indent="0">
              <a:buNone/>
              <a:defRPr sz="1050"/>
            </a:lvl2pPr>
            <a:lvl3pPr marL="685784" indent="0">
              <a:buNone/>
              <a:defRPr sz="900"/>
            </a:lvl3pPr>
            <a:lvl4pPr marL="1028675" indent="0">
              <a:buNone/>
              <a:defRPr sz="750"/>
            </a:lvl4pPr>
            <a:lvl5pPr marL="1371568" indent="0">
              <a:buNone/>
              <a:defRPr sz="750"/>
            </a:lvl5pPr>
            <a:lvl6pPr marL="1714459" indent="0">
              <a:buNone/>
              <a:defRPr sz="750"/>
            </a:lvl6pPr>
            <a:lvl7pPr marL="2057352" indent="0">
              <a:buNone/>
              <a:defRPr sz="750"/>
            </a:lvl7pPr>
            <a:lvl8pPr marL="2400243" indent="0">
              <a:buNone/>
              <a:defRPr sz="750"/>
            </a:lvl8pPr>
            <a:lvl9pPr marL="2743135"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9F30693-B142-48A4-A971-B7ECD4D86679}" type="datetimeFigureOut">
              <a:rPr kumimoji="1" lang="ja-JP" altLang="en-US" smtClean="0"/>
              <a:t>2019/7/31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2916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1" y="486838"/>
            <a:ext cx="5915025" cy="176741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91" y="2434168"/>
            <a:ext cx="5915025" cy="580178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9F30693-B142-48A4-A971-B7ECD4D86679}" type="datetimeFigureOut">
              <a:rPr kumimoji="1" lang="ja-JP" altLang="en-US" smtClean="0"/>
              <a:t>2019/7/31</a:t>
            </a:fld>
            <a:endParaRPr kumimoji="1" lang="ja-JP" altLang="en-US"/>
          </a:p>
        </p:txBody>
      </p:sp>
      <p:sp>
        <p:nvSpPr>
          <p:cNvPr id="5" name="Footer Placeholder 4"/>
          <p:cNvSpPr>
            <a:spLocks noGrp="1"/>
          </p:cNvSpPr>
          <p:nvPr>
            <p:ph type="ftr" sz="quarter" idx="3"/>
          </p:nvPr>
        </p:nvSpPr>
        <p:spPr>
          <a:xfrm>
            <a:off x="2271716" y="8475137"/>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409F3EF-1485-4AB6-92B2-470E5AFEE42F}" type="slidenum">
              <a:rPr kumimoji="1" lang="ja-JP" altLang="en-US" smtClean="0"/>
              <a:t>‹#›</a:t>
            </a:fld>
            <a:endParaRPr kumimoji="1" lang="ja-JP" altLang="en-US"/>
          </a:p>
        </p:txBody>
      </p:sp>
    </p:spTree>
    <p:extLst>
      <p:ext uri="{BB962C8B-B14F-4D97-AF65-F5344CB8AC3E}">
        <p14:creationId xmlns:p14="http://schemas.microsoft.com/office/powerpoint/2010/main" val="132462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784"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4"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38" indent="-171446" algn="l" defTabSz="685784"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30" indent="-171446" algn="l" defTabSz="685784"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22"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13"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06"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97"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89"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81"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84" rtl="0" eaLnBrk="1" latinLnBrk="0" hangingPunct="1">
        <a:defRPr kumimoji="1" sz="1350" kern="1200">
          <a:solidFill>
            <a:schemeClr val="tx1"/>
          </a:solidFill>
          <a:latin typeface="+mn-lt"/>
          <a:ea typeface="+mn-ea"/>
          <a:cs typeface="+mn-cs"/>
        </a:defRPr>
      </a:lvl1pPr>
      <a:lvl2pPr marL="342891" algn="l" defTabSz="685784" rtl="0" eaLnBrk="1" latinLnBrk="0" hangingPunct="1">
        <a:defRPr kumimoji="1" sz="1350" kern="1200">
          <a:solidFill>
            <a:schemeClr val="tx1"/>
          </a:solidFill>
          <a:latin typeface="+mn-lt"/>
          <a:ea typeface="+mn-ea"/>
          <a:cs typeface="+mn-cs"/>
        </a:defRPr>
      </a:lvl2pPr>
      <a:lvl3pPr marL="685784" algn="l" defTabSz="685784" rtl="0" eaLnBrk="1" latinLnBrk="0" hangingPunct="1">
        <a:defRPr kumimoji="1" sz="1350" kern="1200">
          <a:solidFill>
            <a:schemeClr val="tx1"/>
          </a:solidFill>
          <a:latin typeface="+mn-lt"/>
          <a:ea typeface="+mn-ea"/>
          <a:cs typeface="+mn-cs"/>
        </a:defRPr>
      </a:lvl3pPr>
      <a:lvl4pPr marL="1028675" algn="l" defTabSz="685784" rtl="0" eaLnBrk="1" latinLnBrk="0" hangingPunct="1">
        <a:defRPr kumimoji="1" sz="1350" kern="1200">
          <a:solidFill>
            <a:schemeClr val="tx1"/>
          </a:solidFill>
          <a:latin typeface="+mn-lt"/>
          <a:ea typeface="+mn-ea"/>
          <a:cs typeface="+mn-cs"/>
        </a:defRPr>
      </a:lvl4pPr>
      <a:lvl5pPr marL="1371568" algn="l" defTabSz="685784" rtl="0" eaLnBrk="1" latinLnBrk="0" hangingPunct="1">
        <a:defRPr kumimoji="1" sz="1350" kern="1200">
          <a:solidFill>
            <a:schemeClr val="tx1"/>
          </a:solidFill>
          <a:latin typeface="+mn-lt"/>
          <a:ea typeface="+mn-ea"/>
          <a:cs typeface="+mn-cs"/>
        </a:defRPr>
      </a:lvl5pPr>
      <a:lvl6pPr marL="1714459" algn="l" defTabSz="685784" rtl="0" eaLnBrk="1" latinLnBrk="0" hangingPunct="1">
        <a:defRPr kumimoji="1" sz="1350" kern="1200">
          <a:solidFill>
            <a:schemeClr val="tx1"/>
          </a:solidFill>
          <a:latin typeface="+mn-lt"/>
          <a:ea typeface="+mn-ea"/>
          <a:cs typeface="+mn-cs"/>
        </a:defRPr>
      </a:lvl6pPr>
      <a:lvl7pPr marL="2057352" algn="l" defTabSz="685784" rtl="0" eaLnBrk="1" latinLnBrk="0" hangingPunct="1">
        <a:defRPr kumimoji="1" sz="1350" kern="1200">
          <a:solidFill>
            <a:schemeClr val="tx1"/>
          </a:solidFill>
          <a:latin typeface="+mn-lt"/>
          <a:ea typeface="+mn-ea"/>
          <a:cs typeface="+mn-cs"/>
        </a:defRPr>
      </a:lvl7pPr>
      <a:lvl8pPr marL="2400243" algn="l" defTabSz="685784" rtl="0" eaLnBrk="1" latinLnBrk="0" hangingPunct="1">
        <a:defRPr kumimoji="1" sz="1350" kern="1200">
          <a:solidFill>
            <a:schemeClr val="tx1"/>
          </a:solidFill>
          <a:latin typeface="+mn-lt"/>
          <a:ea typeface="+mn-ea"/>
          <a:cs typeface="+mn-cs"/>
        </a:defRPr>
      </a:lvl8pPr>
      <a:lvl9pPr marL="2743135" algn="l" defTabSz="685784"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5013" y="2492023"/>
            <a:ext cx="6643260" cy="4494608"/>
          </a:xfrm>
        </p:spPr>
        <p:txBody>
          <a:bodyPr>
            <a:normAutofit/>
          </a:bodyPr>
          <a:lstStyle/>
          <a:p>
            <a:pPr marL="0" indent="0">
              <a:lnSpc>
                <a:spcPts val="16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・整備士を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目指したいが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、経済的に進学することが難しい方。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進学を希望されてるが、経済的に厳しい方をサポート。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世帯年収と世帯全員の住民票を提出頂き、選抜時の判断条件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・高等</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教育の就学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支援新制度</a:t>
            </a:r>
            <a:r>
              <a:rPr lang="en-US" altLang="ja-JP" sz="16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baseline="30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を受給されていない方。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幅広く支援するため高等教育の就学支援新制度を申込み認定された方は、対象外とさせて頂きます。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日産校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独自奨学金と併用のｴﾝﾄﾘ</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は可。但し、両方の支給はなし。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0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１「高等教育の就学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支援新制度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月より実施される学びたい気持ちを支える制度。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２０１９年</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１２月までに</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受験可能な方。</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buNone/>
            </a:pP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学科（数学）と面接</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試験、経済面の</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総合評価で選抜。</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74631" indent="-274631">
              <a:lnSpc>
                <a:spcPts val="1600"/>
              </a:lnSpc>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・入学時の選抜は１年次分とし、２年次継続は１年次の評価に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より継続の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可否を決定する</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t="11699" b="15427"/>
          <a:stretch/>
        </p:blipFill>
        <p:spPr>
          <a:xfrm>
            <a:off x="29146" y="1533"/>
            <a:ext cx="2329907" cy="455667"/>
          </a:xfrm>
          <a:prstGeom prst="rect">
            <a:avLst/>
          </a:prstGeom>
        </p:spPr>
      </p:pic>
      <p:pic>
        <p:nvPicPr>
          <p:cNvPr id="5" name="図 4"/>
          <p:cNvPicPr>
            <a:picLocks noChangeAspect="1"/>
          </p:cNvPicPr>
          <p:nvPr/>
        </p:nvPicPr>
        <p:blipFill>
          <a:blip r:embed="rId3"/>
          <a:stretch>
            <a:fillRect/>
          </a:stretch>
        </p:blipFill>
        <p:spPr>
          <a:xfrm>
            <a:off x="3046275" y="8467741"/>
            <a:ext cx="623223" cy="504810"/>
          </a:xfrm>
          <a:prstGeom prst="rect">
            <a:avLst/>
          </a:prstGeom>
        </p:spPr>
      </p:pic>
      <p:sp>
        <p:nvSpPr>
          <p:cNvPr id="9" name="タイトル 1"/>
          <p:cNvSpPr txBox="1">
            <a:spLocks/>
          </p:cNvSpPr>
          <p:nvPr/>
        </p:nvSpPr>
        <p:spPr>
          <a:xfrm>
            <a:off x="-7430" y="1183368"/>
            <a:ext cx="6858000" cy="804932"/>
          </a:xfrm>
          <a:prstGeom prst="rect">
            <a:avLst/>
          </a:prstGeom>
          <a:solidFill>
            <a:schemeClr val="bg1">
              <a:lumMod val="95000"/>
            </a:schemeClr>
          </a:solidFill>
        </p:spPr>
        <p:txBody>
          <a:bodyPr vert="horz" lIns="91440" tIns="45720" rIns="91440" bIns="45720" rtlCol="0" anchor="b" anchorCtr="1">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日産自動車大学校が</a:t>
            </a:r>
            <a:r>
              <a:rPr lang="en-US" altLang="ja-JP"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年より参戦している</a:t>
            </a:r>
            <a:r>
              <a:rPr lang="en-US" altLang="ja-JP" sz="1600"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SUPER</a:t>
            </a:r>
            <a:r>
              <a:rPr lang="ja-JP" altLang="en-US"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GT</a:t>
            </a:r>
            <a:r>
              <a:rPr lang="ja-JP" altLang="en-US"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GT300</a:t>
            </a:r>
            <a:r>
              <a:rPr lang="ja-JP" altLang="en-US" sz="1600"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クラス）</a:t>
            </a:r>
            <a:r>
              <a:rPr lang="en-US" altLang="ja-JP"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メインプロジェクトパートナーで</a:t>
            </a:r>
            <a:r>
              <a:rPr lang="ja-JP" altLang="en-US"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600"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リアライズコーポレーション</a:t>
            </a:r>
            <a:r>
              <a:rPr lang="ja-JP" altLang="en-US" sz="1600"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”様が日産自動車大学校で</a:t>
            </a:r>
            <a:endParaRPr lang="en-US" altLang="ja-JP" sz="1600"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自動車</a:t>
            </a:r>
            <a:r>
              <a:rPr lang="ja-JP" altLang="en-US" sz="1600" dirty="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整備士を</a:t>
            </a:r>
            <a:r>
              <a:rPr lang="ja-JP" altLang="en-US" sz="1600" dirty="0" smtClean="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目指す若者</a:t>
            </a:r>
            <a:r>
              <a:rPr lang="ja-JP" altLang="en-US" sz="1600" dirty="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に対し</a:t>
            </a:r>
            <a:r>
              <a:rPr lang="ja-JP" altLang="en-US" sz="1600" dirty="0" smtClean="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b="1"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b="1"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万円</a:t>
            </a:r>
            <a:r>
              <a:rPr lang="ja-JP" altLang="en-US" sz="1600" dirty="0" smtClean="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の奨学金制度を</a:t>
            </a:r>
            <a:r>
              <a:rPr lang="ja-JP" altLang="en-US" sz="1600" dirty="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設立</a:t>
            </a:r>
            <a:r>
              <a:rPr lang="ja-JP" altLang="en-US" sz="1600" dirty="0" smtClean="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0000CC"/>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ー 2"/>
          <p:cNvSpPr txBox="1">
            <a:spLocks/>
          </p:cNvSpPr>
          <p:nvPr/>
        </p:nvSpPr>
        <p:spPr>
          <a:xfrm>
            <a:off x="111109" y="5357750"/>
            <a:ext cx="6643260" cy="387700"/>
          </a:xfrm>
          <a:prstGeom prst="rect">
            <a:avLst/>
          </a:prstGeom>
        </p:spPr>
        <p:txBody>
          <a:bodyPr vert="horz" lIns="91440" tIns="45720" rIns="91440" bIns="45720" rtlCol="0" anchor="ctr" anchorCtr="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「リアライズ奨学金」　受給までの流れ</a:t>
            </a:r>
            <a:endParaRPr lang="en-US" altLang="ja-JP" sz="28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519493"/>
            <a:ext cx="6858000" cy="595398"/>
          </a:xfrm>
          <a:prstGeom prst="rect">
            <a:avLst/>
          </a:prstGeom>
          <a:solidFill>
            <a:srgbClr val="0000CC"/>
          </a:solidFill>
        </p:spPr>
        <p:txBody>
          <a:bodyPr vert="horz" lIns="91440" tIns="45720" rIns="91440" bIns="45720" rtlCol="0" anchor="b" anchorCtr="1">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リアライズ奨学金制度スタート！</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74088" y="5719124"/>
            <a:ext cx="3595410" cy="196486"/>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オープンキャンパス参加</a:t>
            </a:r>
          </a:p>
        </p:txBody>
      </p:sp>
      <p:sp>
        <p:nvSpPr>
          <p:cNvPr id="16" name="角丸四角形 15"/>
          <p:cNvSpPr/>
          <p:nvPr/>
        </p:nvSpPr>
        <p:spPr>
          <a:xfrm>
            <a:off x="74088" y="6041315"/>
            <a:ext cx="3595410" cy="76654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受験エントリー（</a:t>
            </a:r>
            <a:r>
              <a:rPr lang="ja-JP" altLang="en-US" sz="1200" b="1" dirty="0" smtClean="0">
                <a:solidFill>
                  <a:srgbClr val="FFFF00"/>
                </a:solidFill>
                <a:latin typeface="Meiryo UI" panose="020B0604030504040204" pitchFamily="50" charset="-128"/>
                <a:ea typeface="Meiryo UI" panose="020B0604030504040204" pitchFamily="50" charset="-128"/>
                <a:cs typeface="Meiryo UI" panose="020B0604030504040204" pitchFamily="50" charset="-128"/>
              </a:rPr>
              <a:t>出願・入学試験）</a:t>
            </a:r>
            <a:endParaRPr lang="en-US" altLang="ja-JP" sz="12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出願時に「リアライズ奨学金希望」の申込み用紙を同封ください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。奨学金希望者は全員学科試験と面接を実施します。　</a:t>
            </a:r>
            <a:r>
              <a:rPr lang="en-US" altLang="ja-JP"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１２月中に</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受験した方が</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対象とします。</a:t>
            </a:r>
            <a:endPar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72651" y="6913411"/>
            <a:ext cx="3598284" cy="564334"/>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入学試験合格</a:t>
            </a:r>
            <a:endParaRPr lang="en-US" altLang="ja-JP" sz="12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日産校より「合格通知」と共に奨学金エントリー書類を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案内します。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入学手続き時</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に書類を添えて提出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ください。</a:t>
            </a:r>
          </a:p>
        </p:txBody>
      </p:sp>
      <p:pic>
        <p:nvPicPr>
          <p:cNvPr id="23" name="Picture 6" descr="https://ucc9f9ae5434d334ea49f47fc7b6.previews.dropboxusercontent.com/p/thumb/AAevX3O-5RPgnF6jj-6rLqWwLa5y8_xiBSioBzISngX3Do-aIGK0chH2JHwCfXX2Iw8Q5FqvoWdiQtM5Kzu6Cg-YmyXTcs1uiUgFHI4Z0CUYxd7LxZ-0KikLHYSxYUT6YrupI44Zj0ms03ktKnxndiTse9FOVAtacG2uxe4dnfWCREIhfIqtlJJsPVxRDLrZUN9L2TjOTKNCAGZVIWtiAkQRj7N8Ro0inVxKZnEgM89RVrScrh9S3r6cBFFelcI6NYAvxZbJb-4xZM5DHWCKy5gTEoZMuATt_qppUr3lmCtDLIC3BC_MavevsmfirsvNj68M20wVqmwP5sczZ76ZxEtzIw1bzcuMQ1mDpWJV8my1lFiTerorAVqgMljL80WvJPYoO1GF-pZ4tdHIcdJ8hL84pLFsFqJSY7i6SjjBtA-OAw/p.jpeg?fv_content=true&amp;size_mod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9126" y="5726985"/>
            <a:ext cx="3010072" cy="2006714"/>
          </a:xfrm>
          <a:prstGeom prst="rect">
            <a:avLst/>
          </a:prstGeom>
          <a:noFill/>
          <a:extLst>
            <a:ext uri="{909E8E84-426E-40DD-AFC4-6F175D3DCCD1}">
              <a14:hiddenFill xmlns:a14="http://schemas.microsoft.com/office/drawing/2010/main">
                <a:solidFill>
                  <a:srgbClr val="FFFFFF"/>
                </a:solidFill>
              </a14:hiddenFill>
            </a:ext>
          </a:extLst>
        </p:spPr>
      </p:pic>
      <p:sp>
        <p:nvSpPr>
          <p:cNvPr id="15" name="下矢印 14"/>
          <p:cNvSpPr/>
          <p:nvPr/>
        </p:nvSpPr>
        <p:spPr>
          <a:xfrm>
            <a:off x="1536155" y="5918101"/>
            <a:ext cx="671277" cy="15120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8" name="下矢印 17"/>
          <p:cNvSpPr/>
          <p:nvPr/>
        </p:nvSpPr>
        <p:spPr>
          <a:xfrm>
            <a:off x="1536155" y="6797816"/>
            <a:ext cx="671277" cy="15120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2" name="下矢印 21"/>
          <p:cNvSpPr/>
          <p:nvPr/>
        </p:nvSpPr>
        <p:spPr>
          <a:xfrm>
            <a:off x="1536155" y="7487855"/>
            <a:ext cx="671277" cy="15120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5" name="コンテンツ プレースホルダー 2"/>
          <p:cNvSpPr txBox="1">
            <a:spLocks/>
          </p:cNvSpPr>
          <p:nvPr/>
        </p:nvSpPr>
        <p:spPr>
          <a:xfrm>
            <a:off x="111109" y="2158460"/>
            <a:ext cx="6643260" cy="387700"/>
          </a:xfrm>
          <a:prstGeom prst="rect">
            <a:avLst/>
          </a:prstGeom>
        </p:spPr>
        <p:txBody>
          <a:bodyPr vert="horz" lIns="91440" tIns="45720" rIns="91440" bIns="45720" rtlCol="0" anchor="b" anchorCtr="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「リアライズ奨学金」の選抜要件</a:t>
            </a:r>
            <a:endParaRPr lang="en-US" altLang="ja-JP" sz="28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noChangeArrowheads="1"/>
          </p:cNvPicPr>
          <p:nvPr/>
        </p:nvPicPr>
        <p:blipFill rotWithShape="1">
          <a:blip r:embed="rId5">
            <a:extLst>
              <a:ext uri="{28A0092B-C50C-407E-A947-70E740481C1C}">
                <a14:useLocalDpi xmlns:a14="http://schemas.microsoft.com/office/drawing/2010/main" val="0"/>
              </a:ext>
            </a:extLst>
          </a:blip>
          <a:srcRect t="10636" b="14873"/>
          <a:stretch/>
        </p:blipFill>
        <p:spPr bwMode="auto">
          <a:xfrm>
            <a:off x="3669498" y="8302880"/>
            <a:ext cx="3179897" cy="73152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6"/>
          <a:stretch>
            <a:fillRect/>
          </a:stretch>
        </p:blipFill>
        <p:spPr>
          <a:xfrm>
            <a:off x="214066" y="8284556"/>
            <a:ext cx="1763683" cy="683127"/>
          </a:xfrm>
          <a:prstGeom prst="rect">
            <a:avLst/>
          </a:prstGeom>
        </p:spPr>
      </p:pic>
      <p:sp>
        <p:nvSpPr>
          <p:cNvPr id="6" name="テキスト ボックス 5"/>
          <p:cNvSpPr txBox="1"/>
          <p:nvPr/>
        </p:nvSpPr>
        <p:spPr>
          <a:xfrm>
            <a:off x="188059" y="8836878"/>
            <a:ext cx="2351302" cy="261610"/>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株式会社リアライズコーポレーション</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72651" y="7595831"/>
            <a:ext cx="3598284" cy="758628"/>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判　定</a:t>
            </a:r>
            <a:endParaRPr lang="en-US" altLang="ja-JP" sz="1200" b="1"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１２月までに受験された希望者より「経済面・学力・面接」の３点より対象を選抜。１月中にご案内の予定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、必要な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手続きとなります。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37125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2750"/>
            <a:ext cx="6858000" cy="798651"/>
          </a:xfrm>
          <a:prstGeom prst="rect">
            <a:avLst/>
          </a:prstGeom>
          <a:solidFill>
            <a:srgbClr val="0000CC"/>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リアライズ奨学金制度とは！？</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2"/>
          <p:cNvSpPr txBox="1">
            <a:spLocks/>
          </p:cNvSpPr>
          <p:nvPr/>
        </p:nvSpPr>
        <p:spPr>
          <a:xfrm>
            <a:off x="104315" y="3278020"/>
            <a:ext cx="6633496" cy="1385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大型トラックやトレーラーを投資対象とする金融スキーム「トラックファンド</a:t>
            </a:r>
            <a:r>
              <a:rPr lang="en-US" altLang="ja-JP" sz="1600" b="1"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」の組成・販売・運用をはじめ、車両リースなどを通して、運送業界の体質改善や発展を促す、世の中にない新しい取り組みを行う企業です。</a:t>
            </a:r>
            <a:endParaRPr lang="en-US" altLang="ja-JP" sz="1600" b="1"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91440" y="5828519"/>
            <a:ext cx="3696238" cy="20903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日産</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・自動車大学校が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KONDO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レーシングチームと共同でモータースポーツ現場での人財育成プログラム</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に取り組んで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今年で８年目と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なります。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50000"/>
              </a:lnSpc>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本活動の理念*にご賛同いただきスーパー</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GT300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クラス）参戦に共同参画する、メインプロジェクトパートナーの株式会社リアライズコーポレーションの協力のもと、本奨学金制度が実現しました。</a:t>
            </a:r>
          </a:p>
        </p:txBody>
      </p:sp>
      <p:sp>
        <p:nvSpPr>
          <p:cNvPr id="11" name="テキスト ボックス 10"/>
          <p:cNvSpPr txBox="1"/>
          <p:nvPr/>
        </p:nvSpPr>
        <p:spPr>
          <a:xfrm>
            <a:off x="388494" y="4494808"/>
            <a:ext cx="5997192" cy="1200329"/>
          </a:xfrm>
          <a:prstGeom prst="rect">
            <a:avLst/>
          </a:prstGeom>
          <a:noFill/>
          <a:ln>
            <a:solidFill>
              <a:srgbClr val="0000CC"/>
            </a:solidFill>
          </a:ln>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会社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社名 ： 株式会社リアライズコーポレーション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所在地 ：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106-6134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東京都港区六本木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丁目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号　六本木ヒルズ森タワー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階</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代表取締役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社長 ： 今福 洋介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事業内容：金融ファンド「トラックファンド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」組成・販売・運用、車両リース（大型トラック、トレーラー等）、経営コンサルティング、事業再生事業など</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91440" y="8376614"/>
            <a:ext cx="6659247" cy="738664"/>
          </a:xfrm>
          <a:prstGeom prst="rect">
            <a:avLst/>
          </a:prstGeom>
          <a:solidFill>
            <a:schemeClr val="bg1"/>
          </a:solidFill>
        </p:spPr>
        <p:txBody>
          <a:bodyPr wrap="square" rtlCol="0">
            <a:spAutoFit/>
          </a:bodyPr>
          <a:lstStyle/>
          <a:p>
            <a:pPr algn="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本件のお問い合わせ先：日産●●自動車大学校</a:t>
            </a:r>
            <a:endParaRPr kumimoji="1"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●●課　〇〇、〇〇まで</a:t>
            </a:r>
            <a:endPar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ご連絡先：●●●●－●●－●●●●</a:t>
            </a:r>
            <a:endPar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noChangeArrowheads="1"/>
          </p:cNvPicPr>
          <p:nvPr/>
        </p:nvPicPr>
        <p:blipFill rotWithShape="1">
          <a:blip r:embed="rId2">
            <a:extLst>
              <a:ext uri="{28A0092B-C50C-407E-A947-70E740481C1C}">
                <a14:useLocalDpi xmlns:a14="http://schemas.microsoft.com/office/drawing/2010/main" val="0"/>
              </a:ext>
            </a:extLst>
          </a:blip>
          <a:srcRect t="10636" b="14873"/>
          <a:stretch/>
        </p:blipFill>
        <p:spPr bwMode="auto">
          <a:xfrm>
            <a:off x="21859" y="8381104"/>
            <a:ext cx="3054096" cy="70258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3"/>
          <a:stretch>
            <a:fillRect/>
          </a:stretch>
        </p:blipFill>
        <p:spPr>
          <a:xfrm>
            <a:off x="104315" y="2367876"/>
            <a:ext cx="2378289" cy="1036788"/>
          </a:xfrm>
          <a:prstGeom prst="rect">
            <a:avLst/>
          </a:prstGeom>
        </p:spPr>
      </p:pic>
      <p:sp>
        <p:nvSpPr>
          <p:cNvPr id="13" name="テキスト ボックス 12"/>
          <p:cNvSpPr txBox="1"/>
          <p:nvPr/>
        </p:nvSpPr>
        <p:spPr>
          <a:xfrm>
            <a:off x="104315" y="7951052"/>
            <a:ext cx="6281371"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*「真のクルマ好き人財、組織に通用する人財の育成をモータースポーツを通じて実現していく」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a:blip r:embed="rId4"/>
          <a:stretch>
            <a:fillRect/>
          </a:stretch>
        </p:blipFill>
        <p:spPr>
          <a:xfrm>
            <a:off x="3787678" y="5950079"/>
            <a:ext cx="2682510" cy="1819732"/>
          </a:xfrm>
          <a:prstGeom prst="rect">
            <a:avLst/>
          </a:prstGeom>
        </p:spPr>
      </p:pic>
      <p:sp>
        <p:nvSpPr>
          <p:cNvPr id="5" name="コンテンツ プレースホルダー 2"/>
          <p:cNvSpPr txBox="1">
            <a:spLocks/>
          </p:cNvSpPr>
          <p:nvPr/>
        </p:nvSpPr>
        <p:spPr>
          <a:xfrm>
            <a:off x="91440" y="785901"/>
            <a:ext cx="6591300" cy="1804780"/>
          </a:xfrm>
          <a:prstGeom prst="rect">
            <a:avLst/>
          </a:prstGeom>
        </p:spPr>
        <p:txBody>
          <a:bodyPr vert="horz" lIns="91440" tIns="45720" rIns="91440" bIns="45720" rtlCol="0">
            <a:normAutofit/>
          </a:bodyPr>
          <a:lstStyle>
            <a:lvl1pPr marL="171446" indent="-171446" algn="l" defTabSz="685784"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38" indent="-171446" algn="l" defTabSz="685784"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30" indent="-171446" algn="l" defTabSz="685784"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22"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13"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06"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97"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89"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81" indent="-171446" algn="l" defTabSz="685784"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リアライズ奨学金」は株式会社リアライズコーポレーション様より贈られた寄付金を原資として、将来自動車整備の分野での活躍を希望しながらも、経済的理由で進学や就学が困難な学生に対して、日産自動車大学校で学ぶ事で返還義務を課さない特別給付奨学金です。</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426898" y="2771922"/>
            <a:ext cx="3204282"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株式会社リアライズコーポレーション</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061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265</Words>
  <Application>Microsoft Office PowerPoint</Application>
  <PresentationFormat>画面に合わせる (4:3)</PresentationFormat>
  <Paragraphs>40</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ＭＳ Ｐゴシック</vt:lpstr>
      <vt:lpstr>Arial</vt:lpstr>
      <vt:lpstr>Calibri</vt:lpstr>
      <vt:lpstr>Calibri Light</vt:lpstr>
      <vt:lpstr>Office テーマ</vt:lpstr>
      <vt:lpstr>PowerPoint プレゼンテーション</vt:lpstr>
      <vt:lpstr>PowerPoint プレゼンテーション</vt:lpstr>
    </vt:vector>
  </TitlesOfParts>
  <Company>ALLIANCE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HASHIMOTO, TAKESHI</dc:creator>
  <cp:keywords/>
  <cp:lastModifiedBy>KAMIMARU, ASAKO</cp:lastModifiedBy>
  <cp:revision>65</cp:revision>
  <cp:lastPrinted>2019-07-16T02:50:48Z</cp:lastPrinted>
  <dcterms:created xsi:type="dcterms:W3CDTF">2019-07-10T06:46:27Z</dcterms:created>
  <dcterms:modified xsi:type="dcterms:W3CDTF">2019-07-31T08:36:16Z</dcterms:modified>
  <cp:category>NONE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-643303602</vt:i4>
  </property>
  <property fmtid="{D5CDD505-2E9C-101B-9397-08002B2CF9AE}" pid="3" name="_NewReviewCycle">
    <vt:lpwstr/>
  </property>
  <property fmtid="{D5CDD505-2E9C-101B-9397-08002B2CF9AE}" pid="4" name="_EmailSubject">
    <vt:lpwstr>＜ご相談＞リアライズ奨学金プレスリリースの件</vt:lpwstr>
  </property>
  <property fmtid="{D5CDD505-2E9C-101B-9397-08002B2CF9AE}" pid="5" name="_AuthorEmail">
    <vt:lpwstr>y-motohiro@mail.nissan.co.jp</vt:lpwstr>
  </property>
  <property fmtid="{D5CDD505-2E9C-101B-9397-08002B2CF9AE}" pid="6" name="_AuthorEmailDisplayName">
    <vt:lpwstr>MOTOHIRO, YOSHIE</vt:lpwstr>
  </property>
</Properties>
</file>